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799250" cy="9929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gU8qTbxNGzZXCOKFMuQaiJ6Epa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1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1342" y="1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9431600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 txBox="1"/>
          <p:nvPr>
            <p:ph idx="12" type="sldNum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22:notes"/>
          <p:cNvSpPr txBox="1"/>
          <p:nvPr>
            <p:ph idx="1" type="body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22:notes"/>
          <p:cNvSpPr txBox="1"/>
          <p:nvPr>
            <p:ph idx="12" type="sldNum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  <a:noFill/>
          <a:ln>
            <a:noFill/>
          </a:ln>
        </p:spPr>
        <p:txBody>
          <a:bodyPr anchorCtr="0" anchor="b" bIns="46000" lIns="92000" spcFirstLastPara="1" rIns="92000" wrap="square" tIns="46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8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79927" y="4716661"/>
            <a:ext cx="5439370" cy="4468315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anchorCtr="0" anchor="t" bIns="46000" lIns="92000" spcFirstLastPara="1" rIns="92000" wrap="square" tIns="460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917575" y="744538"/>
            <a:ext cx="4964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4" name="Google Shape;24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5" name="Google Shape;2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1" name="Google Shape;31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2" name="Google Shape;32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hyperlink" Target="http://www.thelunchbag.ie" TargetMode="External"/><Relationship Id="rId5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ctrTitle"/>
          </p:nvPr>
        </p:nvSpPr>
        <p:spPr>
          <a:xfrm>
            <a:off x="611560" y="33265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Fáilte!  </a:t>
            </a:r>
            <a:br>
              <a:rPr lang="en-GB"/>
            </a:br>
            <a:r>
              <a:rPr lang="en-GB"/>
              <a:t>Cairde le Chéile ag Foghlaim!</a:t>
            </a:r>
            <a:endParaRPr/>
          </a:p>
        </p:txBody>
      </p:sp>
      <p:pic>
        <p:nvPicPr>
          <p:cNvPr id="78" name="Google Shape;7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19872" y="2355557"/>
            <a:ext cx="2157224" cy="215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ctrTitle"/>
          </p:nvPr>
        </p:nvSpPr>
        <p:spPr>
          <a:xfrm>
            <a:off x="683575" y="115951"/>
            <a:ext cx="7772400" cy="119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Practical matters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9" name="Google Shape;139;p7"/>
          <p:cNvSpPr txBox="1"/>
          <p:nvPr>
            <p:ph idx="1" type="subTitle"/>
          </p:nvPr>
        </p:nvSpPr>
        <p:spPr>
          <a:xfrm>
            <a:off x="179550" y="1109875"/>
            <a:ext cx="8784900" cy="51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Punctuality- Mornings: School commences @9:00am, however, supervision commences from 8:40-9:00am.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Naíonáin Bheaga enter through the main door and go straight to their classroom.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encourage you to leave your child at the door and not to enter the school.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new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has benefited all children.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Afternoons: Children will be brought to their allocated door by the Múinteoir at 1.40pm.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90500" lvl="0" marL="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3000"/>
              <a:buChar char="•"/>
            </a:pPr>
            <a:r>
              <a:rPr b="1"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there is a change in collection please let the teacher know and also if              </a:t>
            </a:r>
            <a:endParaRPr b="1"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possible mention it to your child that morning.</a:t>
            </a:r>
            <a:endParaRPr b="1"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Font typeface="Arial"/>
              <a:buNone/>
            </a:pPr>
            <a:r>
              <a:t/>
            </a:r>
            <a:endParaRPr sz="2960"/>
          </a:p>
        </p:txBody>
      </p:sp>
      <p:pic>
        <p:nvPicPr>
          <p:cNvPr id="140" name="Google Shape;14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 txBox="1"/>
          <p:nvPr>
            <p:ph type="ctrTitle"/>
          </p:nvPr>
        </p:nvSpPr>
        <p:spPr>
          <a:xfrm>
            <a:off x="0" y="0"/>
            <a:ext cx="9144000" cy="31630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Below you will find some recommendations on how to support your child in the transition into Primary School.</a:t>
            </a:r>
            <a:b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GB" sz="2400">
                <a:latin typeface="Comic Sans MS"/>
                <a:ea typeface="Comic Sans MS"/>
                <a:cs typeface="Comic Sans MS"/>
                <a:sym typeface="Comic Sans MS"/>
              </a:rPr>
              <a:t>Please take your time to read these and feel free to ask us any questions you may have. </a:t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86547" y="3279482"/>
            <a:ext cx="2157224" cy="215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ctrTitle"/>
          </p:nvPr>
        </p:nvSpPr>
        <p:spPr>
          <a:xfrm>
            <a:off x="683568" y="404664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An Easy School Life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2"/>
          <p:cNvSpPr txBox="1"/>
          <p:nvPr>
            <p:ph idx="1" type="subTitle"/>
          </p:nvPr>
        </p:nvSpPr>
        <p:spPr>
          <a:xfrm>
            <a:off x="1369368" y="1464250"/>
            <a:ext cx="6400800" cy="37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Practise dressing themselves, e.g. taking on and off jumper/coat.</a:t>
            </a:r>
            <a:endParaRPr/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Practise opening and closing the lunch box.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Encourage your child to tidy their belongings/area.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Toys from home are not permitted in school.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Shoes with laces are not permitted.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Change of clothes. We ask that you pack a spare change of clothes in a labelled bag for your child for the first day of school. This will be kept in the classroom.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None/>
            </a:pPr>
            <a:r>
              <a:t/>
            </a:r>
            <a:endParaRPr sz="272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None/>
            </a:pPr>
            <a:r>
              <a:t/>
            </a:r>
            <a:endParaRPr sz="2720">
              <a:solidFill>
                <a:srgbClr val="000000"/>
              </a:solidFill>
            </a:endParaRPr>
          </a:p>
          <a:p>
            <a:pPr indent="0" lvl="1" marL="45720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None/>
            </a:pPr>
            <a:r>
              <a:t/>
            </a:r>
            <a:endParaRPr sz="2320">
              <a:solidFill>
                <a:srgbClr val="000000"/>
              </a:solidFill>
            </a:endParaRPr>
          </a:p>
          <a:p>
            <a:pPr indent="0" lvl="8" marL="348488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None/>
            </a:pPr>
            <a:r>
              <a:t/>
            </a:r>
            <a:endParaRPr sz="152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None/>
            </a:pPr>
            <a:r>
              <a:t/>
            </a:r>
            <a:endParaRPr sz="2720">
              <a:solidFill>
                <a:srgbClr val="000000"/>
              </a:solidFill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ctrTitle"/>
          </p:nvPr>
        </p:nvSpPr>
        <p:spPr>
          <a:xfrm>
            <a:off x="683568" y="404664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A Healthy Lunch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8" name="Google Shape;98;p3"/>
          <p:cNvSpPr txBox="1"/>
          <p:nvPr>
            <p:ph idx="1" type="subTitle"/>
          </p:nvPr>
        </p:nvSpPr>
        <p:spPr>
          <a:xfrm>
            <a:off x="242450" y="1645225"/>
            <a:ext cx="8711100" cy="37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</a:t>
            </a:r>
            <a:r>
              <a:rPr b="1" lang="en-GB" sz="18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treat on a </a:t>
            </a:r>
            <a:r>
              <a:rPr b="1" lang="en-GB" sz="18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ONLY.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includes: a treat size chocolate bar, small packet of Haribos, small bag of popcorn, a small muffin or a biscuit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Please give your child a lunch they can manage themselves.</a:t>
            </a:r>
            <a:endParaRPr/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Lollipops are strictly forbidden.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 nuts of any kind should be included in your child’s lunchbox.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LunchBag facility also operates within the school (</a:t>
            </a:r>
            <a:r>
              <a:rPr lang="en-GB" sz="18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www.thelunchbag.ie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).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143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ask you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choose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healthy items from Monday to Thursday that are not sugar laden.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/>
          <p:nvPr>
            <p:ph type="ctrTitle"/>
          </p:nvPr>
        </p:nvSpPr>
        <p:spPr>
          <a:xfrm>
            <a:off x="683568" y="404664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3600" u="sng">
                <a:latin typeface="Comic Sans MS"/>
                <a:ea typeface="Comic Sans MS"/>
                <a:cs typeface="Comic Sans MS"/>
                <a:sym typeface="Comic Sans MS"/>
              </a:rPr>
              <a:t>Gaeilge</a:t>
            </a:r>
            <a:endParaRPr sz="36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5" name="Google Shape;105;p8"/>
          <p:cNvSpPr txBox="1"/>
          <p:nvPr>
            <p:ph idx="1" type="subTitle"/>
          </p:nvPr>
        </p:nvSpPr>
        <p:spPr>
          <a:xfrm>
            <a:off x="179500" y="1556801"/>
            <a:ext cx="8486198" cy="399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Tumoideachas- children are fully immersed in the Irish language in Naíonáin Bheaga and Naíonáin Mhóra.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Please see the leaflet included in your pack for more details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use a phonics based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alphabet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scheme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Irish that is similar to Jolly Phonics.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focus on one sound a week for the first term, progressing to two sounds in the second term.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sound Powerpoint is uploaded to SeeSaw at the end of the week with a voiceover so that you can practise at home with your child.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Fun revision games and activities will also be uploaded.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Irish </a:t>
            </a:r>
            <a:r>
              <a:rPr lang="en-GB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 programme commences in February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idx="1" type="subTitle"/>
          </p:nvPr>
        </p:nvSpPr>
        <p:spPr>
          <a:xfrm>
            <a:off x="242450" y="923926"/>
            <a:ext cx="8711100" cy="4829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1"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begin with a pre-cursive writing programme from the very start. </a:t>
            </a:r>
            <a:endParaRPr b="1"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engage in pre-writing skills for the first eight weeks.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ask you to encourage your child to use the correct pencil grip.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to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follow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3 Ps rule: Posture, Paper. Pencil grip.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Fine and gross motor skills will be developed throughout the year. Please see examples below of how to practice these skills at home.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 mid-term, we will begin writing the letters, concentrating on one letter each week.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Practise writing their name at home (Capital letter for first letter only). </a:t>
            </a:r>
            <a:endParaRPr sz="2720"/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1543050" y="391505"/>
            <a:ext cx="68275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sng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Peannaireacht/Handwriting</a:t>
            </a:r>
            <a:endParaRPr b="0" i="0" sz="3600" u="sng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ctrTitle"/>
          </p:nvPr>
        </p:nvSpPr>
        <p:spPr>
          <a:xfrm>
            <a:off x="711793" y="485775"/>
            <a:ext cx="7772400" cy="9842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3600" u="sng">
                <a:latin typeface="Comic Sans MS"/>
                <a:ea typeface="Comic Sans MS"/>
                <a:cs typeface="Comic Sans MS"/>
                <a:sym typeface="Comic Sans MS"/>
              </a:rPr>
              <a:t>Fine Motor Development at Home</a:t>
            </a:r>
            <a:endParaRPr sz="36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242450" y="1423682"/>
            <a:ext cx="8711100" cy="3528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Use tweezers to pick up small items e.g cotton balls.</a:t>
            </a:r>
            <a:endParaRPr/>
          </a:p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Play-doh: roll into small balls/ make objects like a snake, snowman etc.</a:t>
            </a:r>
            <a:endParaRPr/>
          </a:p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Stringing beads.</a:t>
            </a:r>
            <a:endParaRPr/>
          </a:p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Open and close zip lock bags, bottles and jars.</a:t>
            </a:r>
            <a:endParaRPr/>
          </a:p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Place pennies on a table and practice turning them over with the fingers on one hand.</a:t>
            </a:r>
            <a:endParaRPr/>
          </a:p>
          <a:p>
            <a:pPr indent="-457200" lvl="0" marL="45720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GB" sz="18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Cutting with scissors using correct grip.</a:t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105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2720"/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ctrTitle"/>
          </p:nvPr>
        </p:nvSpPr>
        <p:spPr>
          <a:xfrm>
            <a:off x="683568" y="404664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Matamaitic/Maths</a:t>
            </a:r>
            <a:r>
              <a:rPr lang="en-GB"/>
              <a:t> </a:t>
            </a:r>
            <a:endParaRPr/>
          </a:p>
        </p:txBody>
      </p:sp>
      <p:sp>
        <p:nvSpPr>
          <p:cNvPr id="125" name="Google Shape;125;p6"/>
          <p:cNvSpPr txBox="1"/>
          <p:nvPr>
            <p:ph idx="1" type="subTitle"/>
          </p:nvPr>
        </p:nvSpPr>
        <p:spPr>
          <a:xfrm>
            <a:off x="683575" y="1314450"/>
            <a:ext cx="7632300" cy="4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Practise </a:t>
            </a:r>
            <a:r>
              <a:rPr b="1"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counting </a:t>
            </a: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home with your children both forwards and backwards, this will benefit them throughout their learning experience.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Provide them with opportunities to recognise numbers 1-10.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Shapes - matching, sorting activities.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GB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Allow your child to explore the area of social maths by encouraging them to pay for items in a shop, and making them aware of the days of the week etc. </a:t>
            </a:r>
            <a:endParaRPr sz="180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000000"/>
              </a:buClr>
              <a:buSzPts val="2720"/>
              <a:buFont typeface="Arial"/>
              <a:buNone/>
            </a:pPr>
            <a:r>
              <a:t/>
            </a:r>
            <a:endParaRPr sz="2720">
              <a:solidFill>
                <a:srgbClr val="000000"/>
              </a:solidFill>
            </a:endParaRPr>
          </a:p>
        </p:txBody>
      </p:sp>
      <p:pic>
        <p:nvPicPr>
          <p:cNvPr id="126" name="Google Shape;126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2448" y="385836"/>
            <a:ext cx="652000" cy="6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type="ctrTitle"/>
          </p:nvPr>
        </p:nvSpPr>
        <p:spPr>
          <a:xfrm>
            <a:off x="685793" y="24245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 </a:t>
            </a:r>
            <a:endParaRPr/>
          </a:p>
        </p:txBody>
      </p:sp>
      <p:sp>
        <p:nvSpPr>
          <p:cNvPr id="132" name="Google Shape;132;p9"/>
          <p:cNvSpPr txBox="1"/>
          <p:nvPr/>
        </p:nvSpPr>
        <p:spPr>
          <a:xfrm>
            <a:off x="0" y="809820"/>
            <a:ext cx="7585996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r>
              <a:rPr b="0" i="0" lang="en-GB" sz="40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Obair Bhaile/Homework</a:t>
            </a:r>
            <a:endParaRPr b="0" i="0" sz="4000" u="sng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9"/>
          <p:cNvSpPr txBox="1"/>
          <p:nvPr/>
        </p:nvSpPr>
        <p:spPr>
          <a:xfrm>
            <a:off x="514350" y="1733109"/>
            <a:ext cx="8067675" cy="337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 will begin after the October mid-term.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will receive a homework folder. This will go home with your child each Monday and is required back for correction on Fridays.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children will have homework two nights a week to begin with, this will increase to four nights after Christmas.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Notes and announcements regarding homework and any school related activities will be posted on SeeSaw by your class teacher.</a:t>
            </a:r>
            <a:endParaRPr/>
          </a:p>
          <a:p>
            <a:pPr indent="-171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</cp:coreProperties>
</file>